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4630400" cy="8229600"/>
  <p:notesSz cx="8229600" cy="14630400"/>
  <p:embeddedFontLst>
    <p:embeddedFont>
      <p:font typeface="Roboto Mono"/>
      <p:regular r:id="rId16"/>
    </p:embeddedFont>
    <p:embeddedFont>
      <p:font typeface="Roboto Mono"/>
      <p:regular r:id="rId17"/>
    </p:embeddedFont>
    <p:embeddedFont>
      <p:font typeface="Roboto Mono"/>
      <p:regular r:id="rId18"/>
    </p:embeddedFont>
    <p:embeddedFont>
      <p:font typeface="Roboto Mono"/>
      <p:regular r:id="rId19"/>
    </p:embeddedFont>
    <p:embeddedFont>
      <p:font typeface="Roboto"/>
      <p:regular r:id="rId20"/>
    </p:embeddedFont>
    <p:embeddedFont>
      <p:font typeface="Roboto"/>
      <p:regular r:id="rId21"/>
    </p:embeddedFont>
    <p:embeddedFont>
      <p:font typeface="Roboto"/>
      <p:regular r:id="rId22"/>
    </p:embeddedFont>
    <p:embeddedFont>
      <p:font typeface="Roboto"/>
      <p:regular r:id="rId23"/>
    </p:embeddedFont>
    <p:embeddedFont>
      <p:font typeface="Roboto"/>
      <p:regular r:id="rId24"/>
    </p:embeddedFont>
    <p:embeddedFont>
      <p:font typeface="Roboto"/>
      <p:regular r:id="rId25"/>
    </p:embeddedFont>
    <p:embeddedFont>
      <p:font typeface="Roboto"/>
      <p:regular r:id="rId26"/>
    </p:embeddedFont>
    <p:embeddedFont>
      <p:font typeface="Roboto"/>
      <p:regular r:id="rId27"/>
    </p:embeddedFont>
    <p:embeddedFont>
      <p:font typeface="Roboto"/>
      <p:regular r:id="rId28"/>
    </p:embeddedFont>
    <p:embeddedFont>
      <p:font typeface="Roboto"/>
      <p:regular r:id="rId29"/>
    </p:embeddedFont>
    <p:embeddedFont>
      <p:font typeface="Roboto"/>
      <p:regular r:id="rId30"/>
    </p:embeddedFont>
    <p:embeddedFont>
      <p:font typeface="Roboto"/>
      <p:regular r:id="rId31"/>
    </p:embeddedFont>
    <p:embeddedFont>
      <p:font typeface="Roboto"/>
      <p:regular r:id="rId32"/>
    </p:embeddedFont>
    <p:embeddedFont>
      <p:font typeface="Roboto"/>
      <p:regular r:id="rId33"/>
    </p:embeddedFont>
    <p:embeddedFont>
      <p:font typeface="Roboto"/>
      <p:regular r:id="rId34"/>
    </p:embeddedFont>
    <p:embeddedFont>
      <p:font typeface="Roboto"/>
      <p:regular r:id="rId35"/>
    </p:embeddedFont>
    <p:embeddedFont>
      <p:font typeface="Roboto"/>
      <p:regular r:id="rId36"/>
    </p:embeddedFont>
    <p:embeddedFont>
      <p:font typeface="Roboto"/>
      <p:regular r:id="rId37"/>
    </p:embeddedFont>
    <p:embeddedFont>
      <p:font typeface="Roboto"/>
      <p:regular r:id="rId38"/>
    </p:embeddedFont>
    <p:embeddedFont>
      <p:font typeface="Roboto"/>
      <p:regular r:id="rId39"/>
    </p:embeddedFont>
    <p:embeddedFont>
      <p:font typeface="Roboto"/>
      <p:regular r:id="rId40"/>
    </p:embeddedFont>
    <p:embeddedFont>
      <p:font typeface="Roboto"/>
      <p:regular r:id="rId41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6" Type="http://schemas.openxmlformats.org/officeDocument/2006/relationships/font" Target="fonts/font1.fntdata"/><Relationship Id="rId17" Type="http://schemas.openxmlformats.org/officeDocument/2006/relationships/font" Target="fonts/font2.fntdata"/><Relationship Id="rId18" Type="http://schemas.openxmlformats.org/officeDocument/2006/relationships/font" Target="fonts/font3.fntdata"/><Relationship Id="rId19" Type="http://schemas.openxmlformats.org/officeDocument/2006/relationships/font" Target="fonts/font4.fntdata"/><Relationship Id="rId20" Type="http://schemas.openxmlformats.org/officeDocument/2006/relationships/font" Target="fonts/font5.fntdata"/><Relationship Id="rId21" Type="http://schemas.openxmlformats.org/officeDocument/2006/relationships/font" Target="fonts/font6.fntdata"/><Relationship Id="rId22" Type="http://schemas.openxmlformats.org/officeDocument/2006/relationships/font" Target="fonts/font7.fntdata"/><Relationship Id="rId23" Type="http://schemas.openxmlformats.org/officeDocument/2006/relationships/font" Target="fonts/font8.fntdata"/><Relationship Id="rId24" Type="http://schemas.openxmlformats.org/officeDocument/2006/relationships/font" Target="fonts/font9.fntdata"/><Relationship Id="rId25" Type="http://schemas.openxmlformats.org/officeDocument/2006/relationships/font" Target="fonts/font10.fntdata"/><Relationship Id="rId26" Type="http://schemas.openxmlformats.org/officeDocument/2006/relationships/font" Target="fonts/font11.fntdata"/><Relationship Id="rId27" Type="http://schemas.openxmlformats.org/officeDocument/2006/relationships/font" Target="fonts/font12.fntdata"/><Relationship Id="rId28" Type="http://schemas.openxmlformats.org/officeDocument/2006/relationships/font" Target="fonts/font13.fntdata"/><Relationship Id="rId29" Type="http://schemas.openxmlformats.org/officeDocument/2006/relationships/font" Target="fonts/font14.fntdata"/><Relationship Id="rId30" Type="http://schemas.openxmlformats.org/officeDocument/2006/relationships/font" Target="fonts/font15.fntdata"/><Relationship Id="rId31" Type="http://schemas.openxmlformats.org/officeDocument/2006/relationships/font" Target="fonts/font16.fntdata"/><Relationship Id="rId32" Type="http://schemas.openxmlformats.org/officeDocument/2006/relationships/font" Target="fonts/font17.fntdata"/><Relationship Id="rId33" Type="http://schemas.openxmlformats.org/officeDocument/2006/relationships/font" Target="fonts/font18.fntdata"/><Relationship Id="rId34" Type="http://schemas.openxmlformats.org/officeDocument/2006/relationships/font" Target="fonts/font19.fntdata"/><Relationship Id="rId35" Type="http://schemas.openxmlformats.org/officeDocument/2006/relationships/font" Target="fonts/font20.fntdata"/><Relationship Id="rId36" Type="http://schemas.openxmlformats.org/officeDocument/2006/relationships/font" Target="fonts/font21.fntdata"/><Relationship Id="rId37" Type="http://schemas.openxmlformats.org/officeDocument/2006/relationships/font" Target="fonts/font22.fntdata"/><Relationship Id="rId38" Type="http://schemas.openxmlformats.org/officeDocument/2006/relationships/font" Target="fonts/font23.fntdata"/><Relationship Id="rId39" Type="http://schemas.openxmlformats.org/officeDocument/2006/relationships/font" Target="fonts/font24.fntdata"/><Relationship Id="rId40" Type="http://schemas.openxmlformats.org/officeDocument/2006/relationships/font" Target="fonts/font25.fntdata"/><Relationship Id="rId41" Type="http://schemas.openxmlformats.org/officeDocument/2006/relationships/font" Target="fonts/font26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10-1.png"/><Relationship Id="rId3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png"/><Relationship Id="rId3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3-1.png"/><Relationship Id="rId3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4-1.png"/><Relationship Id="rId3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5-1.png"/><Relationship Id="rId3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6-1.png"/><Relationship Id="rId3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7-1.png"/><Relationship Id="rId3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8-1.png"/><Relationship Id="rId3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9-1.png"/><Relationship Id="rId3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1030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12121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1030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12121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1030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12121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1030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12121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1030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12121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1030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12121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1030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12121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1030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12121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1030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12121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5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image" Target="../media/image-7-5.png"/><Relationship Id="rId6" Type="http://schemas.openxmlformats.org/officeDocument/2006/relationships/slideLayout" Target="../slideLayouts/slideLayout8.xml"/><Relationship Id="rId7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9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0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283523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4299109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5550"/>
              </a:lnSpc>
              <a:buNone/>
            </a:pPr>
            <a:r>
              <a:rPr lang="en-US" sz="4450" spc="-134" kern="0" dirty="0">
                <a:solidFill>
                  <a:srgbClr val="FFFFFF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8 Дәріс 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5348049"/>
            <a:ext cx="130428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5550"/>
              </a:lnSpc>
              <a:buNone/>
            </a:pPr>
            <a:r>
              <a:rPr lang="en-US" sz="4450" spc="-134" kern="0" dirty="0">
                <a:solidFill>
                  <a:srgbClr val="FFFFFF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Роботталған Multistation NovaMS 60 жалпы шолу</a:t>
            </a:r>
            <a:endParaRPr lang="en-US" sz="44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14550" y="2948940"/>
            <a:ext cx="1257300" cy="233172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932980"/>
            <a:ext cx="7556421" cy="29346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7700"/>
              </a:lnSpc>
              <a:buNone/>
            </a:pPr>
            <a:r>
              <a:rPr lang="en-US" sz="6150" spc="-185" kern="0" dirty="0">
                <a:solidFill>
                  <a:srgbClr val="FFFFFF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Multistation NovaMS 60 туралы жалпы шолу</a:t>
            </a:r>
            <a:endParaRPr lang="en-US" sz="6150" dirty="0"/>
          </a:p>
        </p:txBody>
      </p:sp>
      <p:sp>
        <p:nvSpPr>
          <p:cNvPr id="4" name="Text 1"/>
          <p:cNvSpPr/>
          <p:nvPr/>
        </p:nvSpPr>
        <p:spPr>
          <a:xfrm>
            <a:off x="6280190" y="5207794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850"/>
              </a:lnSpc>
              <a:buNone/>
            </a:pPr>
            <a:r>
              <a:rPr lang="en-US" sz="1750" spc="-18" kern="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Multistation NovaMS 60 - бұл жетілдірілген роботтық жүйе. Ол бірнеше манипуляторларды басқаруға қабілетті, бұл оны өндірісте және зерттеуде әмбебап шешімге айналдырады.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899755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5550"/>
              </a:lnSpc>
              <a:buNone/>
            </a:pPr>
            <a:r>
              <a:rPr lang="en-US" sz="4450" spc="-134" kern="0" dirty="0">
                <a:solidFill>
                  <a:srgbClr val="FFFFFF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Жалпы сипаттама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6280190" y="1948696"/>
            <a:ext cx="3664863" cy="3484364"/>
          </a:xfrm>
          <a:prstGeom prst="roundRect">
            <a:avLst>
              <a:gd name="adj" fmla="val 976"/>
            </a:avLst>
          </a:prstGeom>
          <a:solidFill>
            <a:srgbClr val="404040"/>
          </a:solidFill>
          <a:ln/>
        </p:spPr>
      </p:sp>
      <p:sp>
        <p:nvSpPr>
          <p:cNvPr id="5" name="Text 2"/>
          <p:cNvSpPr/>
          <p:nvPr/>
        </p:nvSpPr>
        <p:spPr>
          <a:xfrm>
            <a:off x="6507004" y="217551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750"/>
              </a:lnSpc>
              <a:buNone/>
            </a:pPr>
            <a:r>
              <a:rPr lang="en-US" sz="2200" spc="-67" kern="0" dirty="0">
                <a:solidFill>
                  <a:srgbClr val="E5E0DF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Модульдік құрылым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6507004" y="2665928"/>
            <a:ext cx="3211235" cy="25403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850"/>
              </a:lnSpc>
              <a:buNone/>
            </a:pPr>
            <a:r>
              <a:rPr lang="en-US" sz="1750" spc="-18" kern="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NovaMS 60 модульдік құрылыммен жасалған. Ол тапсырмаларға сәйкес кез келген роботтық манипуляторлардың конфигурациясын қабылдай алады.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10171867" y="1948696"/>
            <a:ext cx="3664863" cy="3484364"/>
          </a:xfrm>
          <a:prstGeom prst="roundRect">
            <a:avLst>
              <a:gd name="adj" fmla="val 976"/>
            </a:avLst>
          </a:prstGeom>
          <a:solidFill>
            <a:srgbClr val="404040"/>
          </a:solidFill>
          <a:ln/>
        </p:spPr>
      </p:sp>
      <p:sp>
        <p:nvSpPr>
          <p:cNvPr id="8" name="Text 5"/>
          <p:cNvSpPr/>
          <p:nvPr/>
        </p:nvSpPr>
        <p:spPr>
          <a:xfrm>
            <a:off x="10398681" y="2175510"/>
            <a:ext cx="3211235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750"/>
              </a:lnSpc>
              <a:buNone/>
            </a:pPr>
            <a:r>
              <a:rPr lang="en-US" sz="2200" spc="-67" kern="0" dirty="0">
                <a:solidFill>
                  <a:srgbClr val="E5E0DF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Кең ауқымды қозғалыс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10398681" y="3020258"/>
            <a:ext cx="3211235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850"/>
              </a:lnSpc>
              <a:buNone/>
            </a:pPr>
            <a:r>
              <a:rPr lang="en-US" sz="1750" spc="-18" kern="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Роботтық манипуляторлар кең ауқымда қозғала алады, бұл кез келген қиын бұрыштарда жұмыс істеуге мүмкіндік береді.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6280190" y="5659874"/>
            <a:ext cx="7556421" cy="1669852"/>
          </a:xfrm>
          <a:prstGeom prst="roundRect">
            <a:avLst>
              <a:gd name="adj" fmla="val 2038"/>
            </a:avLst>
          </a:prstGeom>
          <a:solidFill>
            <a:srgbClr val="404040"/>
          </a:solidFill>
          <a:ln/>
        </p:spPr>
      </p:sp>
      <p:sp>
        <p:nvSpPr>
          <p:cNvPr id="11" name="Text 8"/>
          <p:cNvSpPr/>
          <p:nvPr/>
        </p:nvSpPr>
        <p:spPr>
          <a:xfrm>
            <a:off x="6507004" y="588668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750"/>
              </a:lnSpc>
              <a:buNone/>
            </a:pPr>
            <a:r>
              <a:rPr lang="en-US" sz="2200" spc="-67" kern="0" dirty="0">
                <a:solidFill>
                  <a:srgbClr val="E5E0DF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Жоғары дәлдік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6507004" y="6377107"/>
            <a:ext cx="710279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850"/>
              </a:lnSpc>
              <a:buNone/>
            </a:pPr>
            <a:r>
              <a:rPr lang="en-US" sz="1750" spc="-18" kern="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NovaMS 60 жоғары дәлдікпен жұмыс істеуге арналған. Ол әр тапсырманы дәл және сенімді орындайды.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2100620"/>
            <a:ext cx="743426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5550"/>
              </a:lnSpc>
              <a:buNone/>
            </a:pPr>
            <a:r>
              <a:rPr lang="en-US" sz="4450" spc="-134" kern="0" dirty="0">
                <a:solidFill>
                  <a:srgbClr val="FFFFFF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Техникалық сипаттамалар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6280190" y="3149560"/>
            <a:ext cx="7556421" cy="2979420"/>
          </a:xfrm>
          <a:prstGeom prst="roundRect">
            <a:avLst>
              <a:gd name="adj" fmla="val 1142"/>
            </a:avLst>
          </a:prstGeom>
          <a:noFill/>
          <a:ln w="7620">
            <a:solidFill>
              <a:srgbClr val="FFFFFF">
                <a:alpha val="2400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6287810" y="3157180"/>
            <a:ext cx="7541181" cy="650319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6514624" y="3300889"/>
            <a:ext cx="331315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850"/>
              </a:lnSpc>
              <a:buNone/>
            </a:pPr>
            <a:r>
              <a:rPr lang="en-US" sz="1750" spc="-18" kern="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Манипуляторлар саны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10289024" y="3300889"/>
            <a:ext cx="331315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850"/>
              </a:lnSpc>
              <a:buNone/>
            </a:pPr>
            <a:r>
              <a:rPr lang="en-US" sz="1750" spc="-18" kern="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1-ден 6-ға дейін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6287810" y="3807500"/>
            <a:ext cx="7541181" cy="650319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6514624" y="3951208"/>
            <a:ext cx="331315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850"/>
              </a:lnSpc>
              <a:buNone/>
            </a:pPr>
            <a:r>
              <a:rPr lang="en-US" sz="1750" spc="-18" kern="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Жүк көтергіштігі</a:t>
            </a:r>
            <a:endParaRPr lang="en-US" sz="1750" dirty="0"/>
          </a:p>
        </p:txBody>
      </p:sp>
      <p:sp>
        <p:nvSpPr>
          <p:cNvPr id="10" name="Text 7"/>
          <p:cNvSpPr/>
          <p:nvPr/>
        </p:nvSpPr>
        <p:spPr>
          <a:xfrm>
            <a:off x="10289024" y="3951208"/>
            <a:ext cx="331315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850"/>
              </a:lnSpc>
              <a:buNone/>
            </a:pPr>
            <a:r>
              <a:rPr lang="en-US" sz="1750" spc="-18" kern="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5-тен 50 кг-ға дейін</a:t>
            </a:r>
            <a:endParaRPr lang="en-US" sz="1750" dirty="0"/>
          </a:p>
        </p:txBody>
      </p:sp>
      <p:sp>
        <p:nvSpPr>
          <p:cNvPr id="11" name="Shape 8"/>
          <p:cNvSpPr/>
          <p:nvPr/>
        </p:nvSpPr>
        <p:spPr>
          <a:xfrm>
            <a:off x="6287810" y="4457819"/>
            <a:ext cx="7541181" cy="650319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12" name="Text 9"/>
          <p:cNvSpPr/>
          <p:nvPr/>
        </p:nvSpPr>
        <p:spPr>
          <a:xfrm>
            <a:off x="6514624" y="4601528"/>
            <a:ext cx="331315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850"/>
              </a:lnSpc>
              <a:buNone/>
            </a:pPr>
            <a:r>
              <a:rPr lang="en-US" sz="1750" spc="-18" kern="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Қозғалыс ауқымы</a:t>
            </a:r>
            <a:endParaRPr lang="en-US" sz="1750" dirty="0"/>
          </a:p>
        </p:txBody>
      </p:sp>
      <p:sp>
        <p:nvSpPr>
          <p:cNvPr id="13" name="Text 10"/>
          <p:cNvSpPr/>
          <p:nvPr/>
        </p:nvSpPr>
        <p:spPr>
          <a:xfrm>
            <a:off x="10289024" y="4601528"/>
            <a:ext cx="331315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850"/>
              </a:lnSpc>
              <a:buNone/>
            </a:pPr>
            <a:r>
              <a:rPr lang="en-US" sz="1750" spc="-18" kern="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360 градус</a:t>
            </a:r>
            <a:endParaRPr lang="en-US" sz="1750" dirty="0"/>
          </a:p>
        </p:txBody>
      </p:sp>
      <p:sp>
        <p:nvSpPr>
          <p:cNvPr id="14" name="Shape 11"/>
          <p:cNvSpPr/>
          <p:nvPr/>
        </p:nvSpPr>
        <p:spPr>
          <a:xfrm>
            <a:off x="6287810" y="5108138"/>
            <a:ext cx="7541181" cy="1013222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5" name="Text 12"/>
          <p:cNvSpPr/>
          <p:nvPr/>
        </p:nvSpPr>
        <p:spPr>
          <a:xfrm>
            <a:off x="6514624" y="5251847"/>
            <a:ext cx="331315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850"/>
              </a:lnSpc>
              <a:buNone/>
            </a:pPr>
            <a:r>
              <a:rPr lang="en-US" sz="1750" spc="-18" kern="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Басқару жүйесі</a:t>
            </a:r>
            <a:endParaRPr lang="en-US" sz="1750" dirty="0"/>
          </a:p>
        </p:txBody>
      </p:sp>
      <p:sp>
        <p:nvSpPr>
          <p:cNvPr id="16" name="Text 13"/>
          <p:cNvSpPr/>
          <p:nvPr/>
        </p:nvSpPr>
        <p:spPr>
          <a:xfrm>
            <a:off x="10289024" y="5251847"/>
            <a:ext cx="331315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850"/>
              </a:lnSpc>
              <a:buNone/>
            </a:pPr>
            <a:r>
              <a:rPr lang="en-US" sz="1750" spc="-18" kern="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Интуитивті графикалық интерфейс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523053"/>
            <a:ext cx="614136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5550"/>
              </a:lnSpc>
              <a:buNone/>
            </a:pPr>
            <a:r>
              <a:rPr lang="en-US" sz="4450" spc="-134" kern="0" dirty="0">
                <a:solidFill>
                  <a:srgbClr val="FFFFFF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Негізгі функциялары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79880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750"/>
              </a:lnSpc>
              <a:buNone/>
            </a:pPr>
            <a:r>
              <a:rPr lang="en-US" sz="2200" spc="-67" kern="0" dirty="0">
                <a:solidFill>
                  <a:srgbClr val="FFFFFF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Материалды өңдеу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156692" y="4379952"/>
            <a:ext cx="361521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spc="-18" kern="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Кесу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1156692" y="4822150"/>
            <a:ext cx="361521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spc="-18" kern="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Дәнекерлеу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1156692" y="5264348"/>
            <a:ext cx="361521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spc="-18" kern="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Бұрау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5332928" y="3798808"/>
            <a:ext cx="3978116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750"/>
              </a:lnSpc>
              <a:buNone/>
            </a:pPr>
            <a:r>
              <a:rPr lang="en-US" sz="2200" spc="-67" kern="0" dirty="0">
                <a:solidFill>
                  <a:srgbClr val="FFFFFF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Автоматтандырылған жинақтау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5695831" y="4734282"/>
            <a:ext cx="361521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spc="-18" kern="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Компоненттерді орнату</a:t>
            </a:r>
            <a:endParaRPr lang="en-US" sz="1750" dirty="0"/>
          </a:p>
        </p:txBody>
      </p:sp>
      <p:sp>
        <p:nvSpPr>
          <p:cNvPr id="9" name="Text 7"/>
          <p:cNvSpPr/>
          <p:nvPr/>
        </p:nvSpPr>
        <p:spPr>
          <a:xfrm>
            <a:off x="5695831" y="5176480"/>
            <a:ext cx="361521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spc="-18" kern="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Заттарды жинақтау</a:t>
            </a:r>
            <a:endParaRPr lang="en-US" sz="1750" dirty="0"/>
          </a:p>
        </p:txBody>
      </p:sp>
      <p:sp>
        <p:nvSpPr>
          <p:cNvPr id="10" name="Text 8"/>
          <p:cNvSpPr/>
          <p:nvPr/>
        </p:nvSpPr>
        <p:spPr>
          <a:xfrm>
            <a:off x="9872067" y="3798808"/>
            <a:ext cx="306943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750"/>
              </a:lnSpc>
              <a:buNone/>
            </a:pPr>
            <a:r>
              <a:rPr lang="en-US" sz="2200" spc="-67" kern="0" dirty="0">
                <a:solidFill>
                  <a:srgbClr val="FFFFFF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Зерттеу және дамыту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10234970" y="4379952"/>
            <a:ext cx="361521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spc="-18" kern="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Эксперименттер жүргізу</a:t>
            </a:r>
            <a:endParaRPr lang="en-US" sz="1750" dirty="0"/>
          </a:p>
        </p:txBody>
      </p:sp>
      <p:sp>
        <p:nvSpPr>
          <p:cNvPr id="12" name="Text 10"/>
          <p:cNvSpPr/>
          <p:nvPr/>
        </p:nvSpPr>
        <p:spPr>
          <a:xfrm>
            <a:off x="10234970" y="4822150"/>
            <a:ext cx="361521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spc="-18" kern="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Құрылғыларды басқару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31267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81526" y="614005"/>
            <a:ext cx="5582722" cy="6978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5450"/>
              </a:lnSpc>
              <a:buNone/>
            </a:pPr>
            <a:r>
              <a:rPr lang="en-US" sz="4350" spc="-132" kern="0" dirty="0">
                <a:solidFill>
                  <a:srgbClr val="FFFFFF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Артықшылықтары</a:t>
            </a:r>
            <a:endParaRPr lang="en-US" sz="4350" dirty="0"/>
          </a:p>
        </p:txBody>
      </p:sp>
      <p:sp>
        <p:nvSpPr>
          <p:cNvPr id="4" name="Shape 1"/>
          <p:cNvSpPr/>
          <p:nvPr/>
        </p:nvSpPr>
        <p:spPr>
          <a:xfrm>
            <a:off x="781526" y="1897975"/>
            <a:ext cx="502444" cy="502444"/>
          </a:xfrm>
          <a:prstGeom prst="roundRect">
            <a:avLst>
              <a:gd name="adj" fmla="val 6667"/>
            </a:avLst>
          </a:prstGeom>
          <a:solidFill>
            <a:srgbClr val="404040"/>
          </a:solidFill>
          <a:ln/>
        </p:spPr>
      </p:sp>
      <p:sp>
        <p:nvSpPr>
          <p:cNvPr id="5" name="Text 2"/>
          <p:cNvSpPr/>
          <p:nvPr/>
        </p:nvSpPr>
        <p:spPr>
          <a:xfrm>
            <a:off x="937260" y="1981676"/>
            <a:ext cx="190976" cy="3349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600"/>
              </a:lnSpc>
              <a:buNone/>
            </a:pPr>
            <a:r>
              <a:rPr lang="en-US" sz="2600" spc="-79" kern="0" dirty="0">
                <a:solidFill>
                  <a:srgbClr val="E5E0DF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1</a:t>
            </a:r>
            <a:endParaRPr lang="en-US" sz="2600" dirty="0"/>
          </a:p>
        </p:txBody>
      </p:sp>
      <p:sp>
        <p:nvSpPr>
          <p:cNvPr id="6" name="Text 3"/>
          <p:cNvSpPr/>
          <p:nvPr/>
        </p:nvSpPr>
        <p:spPr>
          <a:xfrm>
            <a:off x="1507212" y="1897975"/>
            <a:ext cx="2953226" cy="6977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700"/>
              </a:lnSpc>
              <a:buNone/>
            </a:pPr>
            <a:r>
              <a:rPr lang="en-US" sz="2150" spc="-66" kern="0" dirty="0">
                <a:solidFill>
                  <a:srgbClr val="E5E0DF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Өнімділікті арттыру</a:t>
            </a:r>
            <a:endParaRPr lang="en-US" sz="2150" dirty="0"/>
          </a:p>
        </p:txBody>
      </p:sp>
      <p:sp>
        <p:nvSpPr>
          <p:cNvPr id="7" name="Text 4"/>
          <p:cNvSpPr/>
          <p:nvPr/>
        </p:nvSpPr>
        <p:spPr>
          <a:xfrm>
            <a:off x="1507212" y="2729627"/>
            <a:ext cx="2953226" cy="17865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800"/>
              </a:lnSpc>
              <a:buNone/>
            </a:pPr>
            <a:r>
              <a:rPr lang="en-US" sz="1750" spc="-18" kern="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NovaMS 60 өндірістік процестердің тиімділігін арттырады, себебі ол қатесіз және 24/7 жұмыс істей алады.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4683681" y="1897975"/>
            <a:ext cx="502444" cy="502444"/>
          </a:xfrm>
          <a:prstGeom prst="roundRect">
            <a:avLst>
              <a:gd name="adj" fmla="val 6667"/>
            </a:avLst>
          </a:prstGeom>
          <a:solidFill>
            <a:srgbClr val="404040"/>
          </a:solidFill>
          <a:ln/>
        </p:spPr>
      </p:sp>
      <p:sp>
        <p:nvSpPr>
          <p:cNvPr id="9" name="Text 6"/>
          <p:cNvSpPr/>
          <p:nvPr/>
        </p:nvSpPr>
        <p:spPr>
          <a:xfrm>
            <a:off x="4839414" y="1981676"/>
            <a:ext cx="190976" cy="3349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600"/>
              </a:lnSpc>
              <a:buNone/>
            </a:pPr>
            <a:r>
              <a:rPr lang="en-US" sz="2600" spc="-79" kern="0" dirty="0">
                <a:solidFill>
                  <a:srgbClr val="E5E0DF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2</a:t>
            </a:r>
            <a:endParaRPr lang="en-US" sz="2600" dirty="0"/>
          </a:p>
        </p:txBody>
      </p:sp>
      <p:sp>
        <p:nvSpPr>
          <p:cNvPr id="10" name="Text 7"/>
          <p:cNvSpPr/>
          <p:nvPr/>
        </p:nvSpPr>
        <p:spPr>
          <a:xfrm>
            <a:off x="5409367" y="1897975"/>
            <a:ext cx="2953226" cy="6977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700"/>
              </a:lnSpc>
              <a:buNone/>
            </a:pPr>
            <a:r>
              <a:rPr lang="en-US" sz="2150" spc="-66" kern="0" dirty="0">
                <a:solidFill>
                  <a:srgbClr val="E5E0DF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Қауіпсіздікті арттыру</a:t>
            </a:r>
            <a:endParaRPr lang="en-US" sz="2150" dirty="0"/>
          </a:p>
        </p:txBody>
      </p:sp>
      <p:sp>
        <p:nvSpPr>
          <p:cNvPr id="11" name="Text 8"/>
          <p:cNvSpPr/>
          <p:nvPr/>
        </p:nvSpPr>
        <p:spPr>
          <a:xfrm>
            <a:off x="5409367" y="2729627"/>
            <a:ext cx="2953226" cy="21438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800"/>
              </a:lnSpc>
              <a:buNone/>
            </a:pPr>
            <a:r>
              <a:rPr lang="en-US" sz="1750" spc="-18" kern="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Қауіпті және қайталанатын жұмыстарды автоматтандыру арқылы жұмысшылардың қауіпсіздігін қамтамасыз етеді.</a:t>
            </a:r>
            <a:endParaRPr lang="en-US" sz="1750" dirty="0"/>
          </a:p>
        </p:txBody>
      </p:sp>
      <p:sp>
        <p:nvSpPr>
          <p:cNvPr id="12" name="Shape 9"/>
          <p:cNvSpPr/>
          <p:nvPr/>
        </p:nvSpPr>
        <p:spPr>
          <a:xfrm>
            <a:off x="781526" y="5347930"/>
            <a:ext cx="502444" cy="502444"/>
          </a:xfrm>
          <a:prstGeom prst="roundRect">
            <a:avLst>
              <a:gd name="adj" fmla="val 6667"/>
            </a:avLst>
          </a:prstGeom>
          <a:solidFill>
            <a:srgbClr val="404040"/>
          </a:solidFill>
          <a:ln/>
        </p:spPr>
      </p:sp>
      <p:sp>
        <p:nvSpPr>
          <p:cNvPr id="13" name="Text 10"/>
          <p:cNvSpPr/>
          <p:nvPr/>
        </p:nvSpPr>
        <p:spPr>
          <a:xfrm>
            <a:off x="937260" y="5431631"/>
            <a:ext cx="190976" cy="3349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600"/>
              </a:lnSpc>
              <a:buNone/>
            </a:pPr>
            <a:r>
              <a:rPr lang="en-US" sz="2600" spc="-79" kern="0" dirty="0">
                <a:solidFill>
                  <a:srgbClr val="E5E0DF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3</a:t>
            </a:r>
            <a:endParaRPr lang="en-US" sz="2600" dirty="0"/>
          </a:p>
        </p:txBody>
      </p:sp>
      <p:sp>
        <p:nvSpPr>
          <p:cNvPr id="14" name="Text 11"/>
          <p:cNvSpPr/>
          <p:nvPr/>
        </p:nvSpPr>
        <p:spPr>
          <a:xfrm>
            <a:off x="1507212" y="5347930"/>
            <a:ext cx="2791301" cy="348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700"/>
              </a:lnSpc>
              <a:buNone/>
            </a:pPr>
            <a:r>
              <a:rPr lang="en-US" sz="2150" spc="-66" kern="0" dirty="0">
                <a:solidFill>
                  <a:srgbClr val="E5E0DF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Шығындарды азайту</a:t>
            </a:r>
            <a:endParaRPr lang="en-US" sz="2150" dirty="0"/>
          </a:p>
        </p:txBody>
      </p:sp>
      <p:sp>
        <p:nvSpPr>
          <p:cNvPr id="15" name="Text 12"/>
          <p:cNvSpPr/>
          <p:nvPr/>
        </p:nvSpPr>
        <p:spPr>
          <a:xfrm>
            <a:off x="1507212" y="5830729"/>
            <a:ext cx="2953226" cy="17865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800"/>
              </a:lnSpc>
              <a:buNone/>
            </a:pPr>
            <a:r>
              <a:rPr lang="en-US" sz="1750" spc="-18" kern="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NovaMS 60 өндірістік шығындарды азайтады, себебі ол ресурстарды тиімді пайдаланады және қателер санын азайтады.</a:t>
            </a:r>
            <a:endParaRPr lang="en-US" sz="1750" dirty="0"/>
          </a:p>
        </p:txBody>
      </p:sp>
      <p:sp>
        <p:nvSpPr>
          <p:cNvPr id="16" name="Shape 13"/>
          <p:cNvSpPr/>
          <p:nvPr/>
        </p:nvSpPr>
        <p:spPr>
          <a:xfrm>
            <a:off x="4683681" y="5347930"/>
            <a:ext cx="502444" cy="502444"/>
          </a:xfrm>
          <a:prstGeom prst="roundRect">
            <a:avLst>
              <a:gd name="adj" fmla="val 6667"/>
            </a:avLst>
          </a:prstGeom>
          <a:solidFill>
            <a:srgbClr val="404040"/>
          </a:solidFill>
          <a:ln/>
        </p:spPr>
      </p:sp>
      <p:sp>
        <p:nvSpPr>
          <p:cNvPr id="17" name="Text 14"/>
          <p:cNvSpPr/>
          <p:nvPr/>
        </p:nvSpPr>
        <p:spPr>
          <a:xfrm>
            <a:off x="4839414" y="5431631"/>
            <a:ext cx="190976" cy="3349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600"/>
              </a:lnSpc>
              <a:buNone/>
            </a:pPr>
            <a:r>
              <a:rPr lang="en-US" sz="2600" spc="-79" kern="0" dirty="0">
                <a:solidFill>
                  <a:srgbClr val="E5E0DF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4</a:t>
            </a:r>
            <a:endParaRPr lang="en-US" sz="2600" dirty="0"/>
          </a:p>
        </p:txBody>
      </p:sp>
      <p:sp>
        <p:nvSpPr>
          <p:cNvPr id="18" name="Text 15"/>
          <p:cNvSpPr/>
          <p:nvPr/>
        </p:nvSpPr>
        <p:spPr>
          <a:xfrm>
            <a:off x="5409367" y="5347930"/>
            <a:ext cx="2791301" cy="348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700"/>
              </a:lnSpc>
              <a:buNone/>
            </a:pPr>
            <a:r>
              <a:rPr lang="en-US" sz="2150" spc="-66" kern="0" dirty="0">
                <a:solidFill>
                  <a:srgbClr val="E5E0DF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Сапаны жақсарту</a:t>
            </a:r>
            <a:endParaRPr lang="en-US" sz="2150" dirty="0"/>
          </a:p>
        </p:txBody>
      </p:sp>
      <p:sp>
        <p:nvSpPr>
          <p:cNvPr id="19" name="Text 16"/>
          <p:cNvSpPr/>
          <p:nvPr/>
        </p:nvSpPr>
        <p:spPr>
          <a:xfrm>
            <a:off x="5409367" y="5830729"/>
            <a:ext cx="2953226" cy="14292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800"/>
              </a:lnSpc>
              <a:buNone/>
            </a:pPr>
            <a:r>
              <a:rPr lang="en-US" sz="1750" spc="-18" kern="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Роботтық манипуляторлар әрбір тапсырманы жоғары дәлдікпен орындайды, бұл өнім сапасын жақсартады.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3538" y="538520"/>
            <a:ext cx="4882396" cy="6103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4800"/>
              </a:lnSpc>
              <a:buNone/>
            </a:pPr>
            <a:r>
              <a:rPr lang="en-US" sz="3800" spc="-115" kern="0" dirty="0">
                <a:solidFill>
                  <a:srgbClr val="FFFFFF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Қолдану салалары</a:t>
            </a:r>
            <a:endParaRPr lang="en-US" sz="380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38" y="1441728"/>
            <a:ext cx="976432" cy="1562338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952863" y="1636990"/>
            <a:ext cx="2642473" cy="3050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00" spc="-58" kern="0" dirty="0">
                <a:solidFill>
                  <a:srgbClr val="E5E0DF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Автомобиль өндірісі</a:t>
            </a:r>
            <a:endParaRPr lang="en-US" sz="1900" dirty="0"/>
          </a:p>
        </p:txBody>
      </p:sp>
      <p:sp>
        <p:nvSpPr>
          <p:cNvPr id="6" name="Text 2"/>
          <p:cNvSpPr/>
          <p:nvPr/>
        </p:nvSpPr>
        <p:spPr>
          <a:xfrm>
            <a:off x="1952863" y="2059186"/>
            <a:ext cx="6507599" cy="624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500" spc="-15" kern="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Автомобильдерді жинақтау, бояу және басқа да өндірістік процестерді автоматтандыру.</a:t>
            </a:r>
            <a:endParaRPr lang="en-US" sz="150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38" y="3004066"/>
            <a:ext cx="976432" cy="1562338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1952863" y="3199328"/>
            <a:ext cx="2781538" cy="3050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00" spc="-58" kern="0" dirty="0">
                <a:solidFill>
                  <a:srgbClr val="E5E0DF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Электроника өндірісі</a:t>
            </a:r>
            <a:endParaRPr lang="en-US" sz="1900" dirty="0"/>
          </a:p>
        </p:txBody>
      </p:sp>
      <p:sp>
        <p:nvSpPr>
          <p:cNvPr id="9" name="Text 4"/>
          <p:cNvSpPr/>
          <p:nvPr/>
        </p:nvSpPr>
        <p:spPr>
          <a:xfrm>
            <a:off x="1952863" y="3621524"/>
            <a:ext cx="6507599" cy="624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500" spc="-15" kern="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Баспа платаларын жинақтау, микросхемаларды орнату және басқа да электрондық компоненттермен жұмыс істеу.</a:t>
            </a:r>
            <a:endParaRPr lang="en-US" sz="150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538" y="4566404"/>
            <a:ext cx="976432" cy="1562338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952863" y="4761667"/>
            <a:ext cx="2441138" cy="3050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00" spc="-58" kern="0" dirty="0">
                <a:solidFill>
                  <a:srgbClr val="E5E0DF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Медицина</a:t>
            </a:r>
            <a:endParaRPr lang="en-US" sz="1900" dirty="0"/>
          </a:p>
        </p:txBody>
      </p:sp>
      <p:sp>
        <p:nvSpPr>
          <p:cNvPr id="12" name="Text 6"/>
          <p:cNvSpPr/>
          <p:nvPr/>
        </p:nvSpPr>
        <p:spPr>
          <a:xfrm>
            <a:off x="1952863" y="5183862"/>
            <a:ext cx="6507599" cy="624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500" spc="-15" kern="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Хирургиялық операцияларды жүргізу, дәрі-дәрмектерді дайындау және басқа да медициналық процедураларды автоматтандыру.</a:t>
            </a:r>
            <a:endParaRPr lang="en-US" sz="1500" dirty="0"/>
          </a:p>
        </p:txBody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3538" y="6128742"/>
            <a:ext cx="976432" cy="1562338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1952863" y="6324005"/>
            <a:ext cx="2441138" cy="3050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00" spc="-58" kern="0" dirty="0">
                <a:solidFill>
                  <a:srgbClr val="E5E0DF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Ғылыми зерттеулер</a:t>
            </a:r>
            <a:endParaRPr lang="en-US" sz="1900" dirty="0"/>
          </a:p>
        </p:txBody>
      </p:sp>
      <p:sp>
        <p:nvSpPr>
          <p:cNvPr id="15" name="Text 8"/>
          <p:cNvSpPr/>
          <p:nvPr/>
        </p:nvSpPr>
        <p:spPr>
          <a:xfrm>
            <a:off x="1952863" y="6746200"/>
            <a:ext cx="6507599" cy="624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500" spc="-15" kern="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Эксперименттерді жүргізу, материалдарды тексеру және басқа да ғылыми зерттеулерді автоматтандыру.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31386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63151" y="531733"/>
            <a:ext cx="5785723" cy="6042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4750"/>
              </a:lnSpc>
              <a:buNone/>
            </a:pPr>
            <a:r>
              <a:rPr lang="en-US" sz="3800" spc="-114" kern="0" dirty="0">
                <a:solidFill>
                  <a:srgbClr val="FFFFFF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Орнату және пайдалану</a:t>
            </a:r>
            <a:endParaRPr lang="en-US" sz="3800" dirty="0"/>
          </a:p>
        </p:txBody>
      </p:sp>
      <p:sp>
        <p:nvSpPr>
          <p:cNvPr id="4" name="Shape 1"/>
          <p:cNvSpPr/>
          <p:nvPr/>
        </p:nvSpPr>
        <p:spPr>
          <a:xfrm>
            <a:off x="6441757" y="1426012"/>
            <a:ext cx="22860" cy="6273641"/>
          </a:xfrm>
          <a:prstGeom prst="roundRect">
            <a:avLst>
              <a:gd name="adj" fmla="val 126876"/>
            </a:avLst>
          </a:prstGeom>
          <a:solidFill>
            <a:srgbClr val="595959"/>
          </a:solidFill>
          <a:ln/>
        </p:spPr>
      </p:sp>
      <p:sp>
        <p:nvSpPr>
          <p:cNvPr id="5" name="Shape 2"/>
          <p:cNvSpPr/>
          <p:nvPr/>
        </p:nvSpPr>
        <p:spPr>
          <a:xfrm>
            <a:off x="6647855" y="1849636"/>
            <a:ext cx="676751" cy="22860"/>
          </a:xfrm>
          <a:prstGeom prst="roundRect">
            <a:avLst>
              <a:gd name="adj" fmla="val 126876"/>
            </a:avLst>
          </a:prstGeom>
          <a:solidFill>
            <a:srgbClr val="595959"/>
          </a:solidFill>
          <a:ln/>
        </p:spPr>
      </p:sp>
      <p:sp>
        <p:nvSpPr>
          <p:cNvPr id="6" name="Shape 3"/>
          <p:cNvSpPr/>
          <p:nvPr/>
        </p:nvSpPr>
        <p:spPr>
          <a:xfrm>
            <a:off x="6235660" y="1643539"/>
            <a:ext cx="435054" cy="435054"/>
          </a:xfrm>
          <a:prstGeom prst="roundRect">
            <a:avLst>
              <a:gd name="adj" fmla="val 6667"/>
            </a:avLst>
          </a:prstGeom>
          <a:solidFill>
            <a:srgbClr val="404040"/>
          </a:solidFill>
          <a:ln/>
        </p:spPr>
      </p:sp>
      <p:sp>
        <p:nvSpPr>
          <p:cNvPr id="7" name="Text 4"/>
          <p:cNvSpPr/>
          <p:nvPr/>
        </p:nvSpPr>
        <p:spPr>
          <a:xfrm>
            <a:off x="6370439" y="1716048"/>
            <a:ext cx="165378" cy="2900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250"/>
              </a:lnSpc>
              <a:buNone/>
            </a:pPr>
            <a:r>
              <a:rPr lang="en-US" sz="2250" spc="-69" kern="0" dirty="0">
                <a:solidFill>
                  <a:srgbClr val="E5E0DF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1</a:t>
            </a:r>
            <a:endParaRPr lang="en-US" sz="2250" dirty="0"/>
          </a:p>
        </p:txBody>
      </p:sp>
      <p:sp>
        <p:nvSpPr>
          <p:cNvPr id="8" name="Text 5"/>
          <p:cNvSpPr/>
          <p:nvPr/>
        </p:nvSpPr>
        <p:spPr>
          <a:xfrm>
            <a:off x="7516654" y="1619369"/>
            <a:ext cx="2416969" cy="3020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50"/>
              </a:lnSpc>
              <a:buNone/>
            </a:pPr>
            <a:r>
              <a:rPr lang="en-US" sz="1900" spc="-57" kern="0" dirty="0">
                <a:solidFill>
                  <a:srgbClr val="E5E0DF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Орнату</a:t>
            </a:r>
            <a:endParaRPr lang="en-US" sz="1900" dirty="0"/>
          </a:p>
        </p:txBody>
      </p:sp>
      <p:sp>
        <p:nvSpPr>
          <p:cNvPr id="9" name="Text 6"/>
          <p:cNvSpPr/>
          <p:nvPr/>
        </p:nvSpPr>
        <p:spPr>
          <a:xfrm>
            <a:off x="7516654" y="2037397"/>
            <a:ext cx="6436995" cy="6186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500" spc="-15" kern="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NovaMS 60-ты орнату оңай және жылдам, себебі ол модульдік құрылымға ие.</a:t>
            </a:r>
            <a:endParaRPr lang="en-US" sz="1500" dirty="0"/>
          </a:p>
        </p:txBody>
      </p:sp>
      <p:sp>
        <p:nvSpPr>
          <p:cNvPr id="10" name="Shape 7"/>
          <p:cNvSpPr/>
          <p:nvPr/>
        </p:nvSpPr>
        <p:spPr>
          <a:xfrm>
            <a:off x="6647855" y="3466386"/>
            <a:ext cx="676751" cy="22860"/>
          </a:xfrm>
          <a:prstGeom prst="roundRect">
            <a:avLst>
              <a:gd name="adj" fmla="val 126876"/>
            </a:avLst>
          </a:prstGeom>
          <a:solidFill>
            <a:srgbClr val="595959"/>
          </a:solidFill>
          <a:ln/>
        </p:spPr>
      </p:sp>
      <p:sp>
        <p:nvSpPr>
          <p:cNvPr id="11" name="Shape 8"/>
          <p:cNvSpPr/>
          <p:nvPr/>
        </p:nvSpPr>
        <p:spPr>
          <a:xfrm>
            <a:off x="6235660" y="3260288"/>
            <a:ext cx="435054" cy="435054"/>
          </a:xfrm>
          <a:prstGeom prst="roundRect">
            <a:avLst>
              <a:gd name="adj" fmla="val 6667"/>
            </a:avLst>
          </a:prstGeom>
          <a:solidFill>
            <a:srgbClr val="404040"/>
          </a:solidFill>
          <a:ln/>
        </p:spPr>
      </p:sp>
      <p:sp>
        <p:nvSpPr>
          <p:cNvPr id="12" name="Text 9"/>
          <p:cNvSpPr/>
          <p:nvPr/>
        </p:nvSpPr>
        <p:spPr>
          <a:xfrm>
            <a:off x="6370439" y="3332798"/>
            <a:ext cx="165378" cy="2900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250"/>
              </a:lnSpc>
              <a:buNone/>
            </a:pPr>
            <a:r>
              <a:rPr lang="en-US" sz="2250" spc="-69" kern="0" dirty="0">
                <a:solidFill>
                  <a:srgbClr val="E5E0DF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2</a:t>
            </a:r>
            <a:endParaRPr lang="en-US" sz="2250" dirty="0"/>
          </a:p>
        </p:txBody>
      </p:sp>
      <p:sp>
        <p:nvSpPr>
          <p:cNvPr id="13" name="Text 10"/>
          <p:cNvSpPr/>
          <p:nvPr/>
        </p:nvSpPr>
        <p:spPr>
          <a:xfrm>
            <a:off x="7516654" y="3236119"/>
            <a:ext cx="2416969" cy="3020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50"/>
              </a:lnSpc>
              <a:buNone/>
            </a:pPr>
            <a:r>
              <a:rPr lang="en-US" sz="1900" spc="-57" kern="0" dirty="0">
                <a:solidFill>
                  <a:srgbClr val="E5E0DF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Бағдарламалау</a:t>
            </a:r>
            <a:endParaRPr lang="en-US" sz="1900" dirty="0"/>
          </a:p>
        </p:txBody>
      </p:sp>
      <p:sp>
        <p:nvSpPr>
          <p:cNvPr id="14" name="Text 11"/>
          <p:cNvSpPr/>
          <p:nvPr/>
        </p:nvSpPr>
        <p:spPr>
          <a:xfrm>
            <a:off x="7516654" y="3654147"/>
            <a:ext cx="6436995" cy="6186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500" spc="-15" kern="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Роботтық жүйені бағдарламалау интуитивті графикалық интерфейс арқылы жүзеге асырылады.</a:t>
            </a:r>
            <a:endParaRPr lang="en-US" sz="1500" dirty="0"/>
          </a:p>
        </p:txBody>
      </p:sp>
      <p:sp>
        <p:nvSpPr>
          <p:cNvPr id="15" name="Shape 12"/>
          <p:cNvSpPr/>
          <p:nvPr/>
        </p:nvSpPr>
        <p:spPr>
          <a:xfrm>
            <a:off x="6647855" y="5083135"/>
            <a:ext cx="676751" cy="22860"/>
          </a:xfrm>
          <a:prstGeom prst="roundRect">
            <a:avLst>
              <a:gd name="adj" fmla="val 126876"/>
            </a:avLst>
          </a:prstGeom>
          <a:solidFill>
            <a:srgbClr val="595959"/>
          </a:solidFill>
          <a:ln/>
        </p:spPr>
      </p:sp>
      <p:sp>
        <p:nvSpPr>
          <p:cNvPr id="16" name="Shape 13"/>
          <p:cNvSpPr/>
          <p:nvPr/>
        </p:nvSpPr>
        <p:spPr>
          <a:xfrm>
            <a:off x="6235660" y="4877038"/>
            <a:ext cx="435054" cy="435054"/>
          </a:xfrm>
          <a:prstGeom prst="roundRect">
            <a:avLst>
              <a:gd name="adj" fmla="val 6667"/>
            </a:avLst>
          </a:prstGeom>
          <a:solidFill>
            <a:srgbClr val="404040"/>
          </a:solidFill>
          <a:ln/>
        </p:spPr>
      </p:sp>
      <p:sp>
        <p:nvSpPr>
          <p:cNvPr id="17" name="Text 14"/>
          <p:cNvSpPr/>
          <p:nvPr/>
        </p:nvSpPr>
        <p:spPr>
          <a:xfrm>
            <a:off x="6370439" y="4949547"/>
            <a:ext cx="165378" cy="2900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250"/>
              </a:lnSpc>
              <a:buNone/>
            </a:pPr>
            <a:r>
              <a:rPr lang="en-US" sz="2250" spc="-69" kern="0" dirty="0">
                <a:solidFill>
                  <a:srgbClr val="E5E0DF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3</a:t>
            </a:r>
            <a:endParaRPr lang="en-US" sz="2250" dirty="0"/>
          </a:p>
        </p:txBody>
      </p:sp>
      <p:sp>
        <p:nvSpPr>
          <p:cNvPr id="18" name="Text 15"/>
          <p:cNvSpPr/>
          <p:nvPr/>
        </p:nvSpPr>
        <p:spPr>
          <a:xfrm>
            <a:off x="7516654" y="4852868"/>
            <a:ext cx="2416969" cy="3020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50"/>
              </a:lnSpc>
              <a:buNone/>
            </a:pPr>
            <a:r>
              <a:rPr lang="en-US" sz="1900" spc="-57" kern="0" dirty="0">
                <a:solidFill>
                  <a:srgbClr val="E5E0DF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Пайдалану</a:t>
            </a:r>
            <a:endParaRPr lang="en-US" sz="1900" dirty="0"/>
          </a:p>
        </p:txBody>
      </p:sp>
      <p:sp>
        <p:nvSpPr>
          <p:cNvPr id="19" name="Text 16"/>
          <p:cNvSpPr/>
          <p:nvPr/>
        </p:nvSpPr>
        <p:spPr>
          <a:xfrm>
            <a:off x="7516654" y="5270897"/>
            <a:ext cx="6436995" cy="6186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500" spc="-15" kern="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NovaMS 60-ты пайдалану оңай және қолжетімді, себебі ол пайдаланушыға ыңғайлы дизайнмен жасалған.</a:t>
            </a:r>
            <a:endParaRPr lang="en-US" sz="1500" dirty="0"/>
          </a:p>
        </p:txBody>
      </p:sp>
      <p:sp>
        <p:nvSpPr>
          <p:cNvPr id="20" name="Shape 17"/>
          <p:cNvSpPr/>
          <p:nvPr/>
        </p:nvSpPr>
        <p:spPr>
          <a:xfrm>
            <a:off x="6647855" y="6699885"/>
            <a:ext cx="676751" cy="22860"/>
          </a:xfrm>
          <a:prstGeom prst="roundRect">
            <a:avLst>
              <a:gd name="adj" fmla="val 126876"/>
            </a:avLst>
          </a:prstGeom>
          <a:solidFill>
            <a:srgbClr val="595959"/>
          </a:solidFill>
          <a:ln/>
        </p:spPr>
      </p:sp>
      <p:sp>
        <p:nvSpPr>
          <p:cNvPr id="21" name="Shape 18"/>
          <p:cNvSpPr/>
          <p:nvPr/>
        </p:nvSpPr>
        <p:spPr>
          <a:xfrm>
            <a:off x="6235660" y="6493788"/>
            <a:ext cx="435054" cy="435054"/>
          </a:xfrm>
          <a:prstGeom prst="roundRect">
            <a:avLst>
              <a:gd name="adj" fmla="val 6667"/>
            </a:avLst>
          </a:prstGeom>
          <a:solidFill>
            <a:srgbClr val="404040"/>
          </a:solidFill>
          <a:ln/>
        </p:spPr>
      </p:sp>
      <p:sp>
        <p:nvSpPr>
          <p:cNvPr id="22" name="Text 19"/>
          <p:cNvSpPr/>
          <p:nvPr/>
        </p:nvSpPr>
        <p:spPr>
          <a:xfrm>
            <a:off x="6370439" y="6566297"/>
            <a:ext cx="165378" cy="2900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250"/>
              </a:lnSpc>
              <a:buNone/>
            </a:pPr>
            <a:r>
              <a:rPr lang="en-US" sz="2250" spc="-69" kern="0" dirty="0">
                <a:solidFill>
                  <a:srgbClr val="E5E0DF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4</a:t>
            </a:r>
            <a:endParaRPr lang="en-US" sz="2250" dirty="0"/>
          </a:p>
        </p:txBody>
      </p:sp>
      <p:sp>
        <p:nvSpPr>
          <p:cNvPr id="23" name="Text 20"/>
          <p:cNvSpPr/>
          <p:nvPr/>
        </p:nvSpPr>
        <p:spPr>
          <a:xfrm>
            <a:off x="7516654" y="6469618"/>
            <a:ext cx="2416969" cy="3020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50"/>
              </a:lnSpc>
              <a:buNone/>
            </a:pPr>
            <a:r>
              <a:rPr lang="en-US" sz="1900" spc="-57" kern="0" dirty="0">
                <a:solidFill>
                  <a:srgbClr val="E5E0DF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Техникалық қолдау</a:t>
            </a:r>
            <a:endParaRPr lang="en-US" sz="1900" dirty="0"/>
          </a:p>
        </p:txBody>
      </p:sp>
      <p:sp>
        <p:nvSpPr>
          <p:cNvPr id="24" name="Text 21"/>
          <p:cNvSpPr/>
          <p:nvPr/>
        </p:nvSpPr>
        <p:spPr>
          <a:xfrm>
            <a:off x="7516654" y="6887647"/>
            <a:ext cx="6436995" cy="6186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500" spc="-15" kern="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Компания тұрақты техникалық қолдауды ұсынады, бұл сіздің жүйеңіздің дұрыс жұмыс істеуін қамтамасыз етеді.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3045976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5550"/>
              </a:lnSpc>
              <a:buNone/>
            </a:pPr>
            <a:r>
              <a:rPr lang="en-US" sz="4450" spc="-134" kern="0" dirty="0">
                <a:solidFill>
                  <a:srgbClr val="FFFFFF"/>
                </a:solidFill>
                <a:latin typeface="Roboto Mono" pitchFamily="34" charset="0"/>
                <a:ea typeface="Roboto Mono" pitchFamily="34" charset="-122"/>
                <a:cs typeface="Roboto Mono" pitchFamily="34" charset="-120"/>
              </a:rPr>
              <a:t>Қорытынды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4094917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850"/>
              </a:lnSpc>
              <a:buNone/>
            </a:pPr>
            <a:r>
              <a:rPr lang="en-US" sz="1750" spc="-18" kern="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Multistation NovaMS 60 - бұл жетілдірілген роботтық жүйе. Ол әмбебап, сенімді және пайдаланушыға ыңғайлы. NovaMS 60 кез келген өндірістік немесе зерттеу тапсырмасын орындауға қабілетті.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2024-09-25T14:16:55Z</dcterms:created>
  <dcterms:modified xsi:type="dcterms:W3CDTF">2024-09-25T14:16:55Z</dcterms:modified>
</cp:coreProperties>
</file>